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59" r:id="rId3"/>
    <p:sldId id="258" r:id="rId4"/>
    <p:sldId id="257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76" r:id="rId14"/>
    <p:sldId id="278" r:id="rId15"/>
    <p:sldId id="277" r:id="rId16"/>
    <p:sldId id="286" r:id="rId17"/>
    <p:sldId id="288" r:id="rId18"/>
    <p:sldId id="275" r:id="rId19"/>
    <p:sldId id="279" r:id="rId20"/>
    <p:sldId id="287" r:id="rId21"/>
    <p:sldId id="290" r:id="rId22"/>
    <p:sldId id="291" r:id="rId23"/>
    <p:sldId id="281" r:id="rId24"/>
    <p:sldId id="26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CD7F-604D-4F10-9B40-3DF55E1B6B7F}" type="datetimeFigureOut">
              <a:rPr lang="it-IT" smtClean="0"/>
              <a:pPr/>
              <a:t>10/04/2025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F2620EA-A17F-4C24-984D-D32D194C48C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1781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CD7F-604D-4F10-9B40-3DF55E1B6B7F}" type="datetimeFigureOut">
              <a:rPr lang="it-IT" smtClean="0"/>
              <a:pPr/>
              <a:t>10/04/2025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620EA-A17F-4C24-984D-D32D194C48C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3009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CD7F-604D-4F10-9B40-3DF55E1B6B7F}" type="datetimeFigureOut">
              <a:rPr lang="it-IT" smtClean="0"/>
              <a:pPr/>
              <a:t>10/04/2025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F2620EA-A17F-4C24-984D-D32D194C48C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4342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CD7F-604D-4F10-9B40-3DF55E1B6B7F}" type="datetimeFigureOut">
              <a:rPr lang="it-IT" smtClean="0"/>
              <a:pPr/>
              <a:t>10/04/2025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F2620EA-A17F-4C24-984D-D32D194C48C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2494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CD7F-604D-4F10-9B40-3DF55E1B6B7F}" type="datetimeFigureOut">
              <a:rPr lang="it-IT" smtClean="0"/>
              <a:pPr/>
              <a:t>10/04/2025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F2620EA-A17F-4C24-984D-D32D194C48C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4248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CD7F-604D-4F10-9B40-3DF55E1B6B7F}" type="datetimeFigureOut">
              <a:rPr lang="it-IT" smtClean="0"/>
              <a:pPr/>
              <a:t>10/04/2025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620EA-A17F-4C24-984D-D32D194C48C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2241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CD7F-604D-4F10-9B40-3DF55E1B6B7F}" type="datetimeFigureOut">
              <a:rPr lang="it-IT" smtClean="0"/>
              <a:pPr/>
              <a:t>10/04/2025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620EA-A17F-4C24-984D-D32D194C48C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039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CD7F-604D-4F10-9B40-3DF55E1B6B7F}" type="datetimeFigureOut">
              <a:rPr lang="it-IT" smtClean="0"/>
              <a:pPr/>
              <a:t>10/04/2025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620EA-A17F-4C24-984D-D32D194C48C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5427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CD7F-604D-4F10-9B40-3DF55E1B6B7F}" type="datetimeFigureOut">
              <a:rPr lang="it-IT" smtClean="0"/>
              <a:pPr/>
              <a:t>10/04/2025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F2620EA-A17F-4C24-984D-D32D194C48C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0439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CD7F-604D-4F10-9B40-3DF55E1B6B7F}" type="datetimeFigureOut">
              <a:rPr lang="it-IT" smtClean="0"/>
              <a:pPr/>
              <a:t>10/04/2025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F2620EA-A17F-4C24-984D-D32D194C48C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8753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CD7F-604D-4F10-9B40-3DF55E1B6B7F}" type="datetimeFigureOut">
              <a:rPr lang="it-IT" smtClean="0"/>
              <a:pPr/>
              <a:t>10/04/2025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F2620EA-A17F-4C24-984D-D32D194C48C9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00809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CD7F-604D-4F10-9B40-3DF55E1B6B7F}" type="datetimeFigureOut">
              <a:rPr lang="it-IT" smtClean="0"/>
              <a:pPr/>
              <a:t>10/04/2025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F2620EA-A17F-4C24-984D-D32D194C48C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4417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CD7F-604D-4F10-9B40-3DF55E1B6B7F}" type="datetimeFigureOut">
              <a:rPr lang="it-IT" smtClean="0"/>
              <a:pPr/>
              <a:t>10/04/2025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F2620EA-A17F-4C24-984D-D32D194C48C9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279121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CD7F-604D-4F10-9B40-3DF55E1B6B7F}" type="datetimeFigureOut">
              <a:rPr lang="it-IT" smtClean="0"/>
              <a:pPr/>
              <a:t>10/04/2025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F2620EA-A17F-4C24-984D-D32D194C48C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8011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CD7F-604D-4F10-9B40-3DF55E1B6B7F}" type="datetimeFigureOut">
              <a:rPr lang="it-IT" smtClean="0"/>
              <a:pPr/>
              <a:t>10/04/2025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620EA-A17F-4C24-984D-D32D194C48C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31752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2CD7F-604D-4F10-9B40-3DF55E1B6B7F}" type="datetimeFigureOut">
              <a:rPr lang="it-IT" smtClean="0"/>
              <a:pPr/>
              <a:t>10/04/2025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620EA-A17F-4C24-984D-D32D194C48C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1615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2CD7F-604D-4F10-9B40-3DF55E1B6B7F}" type="datetimeFigureOut">
              <a:rPr lang="it-IT" smtClean="0"/>
              <a:pPr/>
              <a:t>10/04/2025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F2620EA-A17F-4C24-984D-D32D194C48C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7025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E9BE7134-6283-7F13-CF99-5D79F503ED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24680" y="1506736"/>
            <a:ext cx="7233720" cy="3877147"/>
          </a:xfrm>
        </p:spPr>
        <p:txBody>
          <a:bodyPr>
            <a:normAutofit/>
          </a:bodyPr>
          <a:lstStyle/>
          <a:p>
            <a:r>
              <a:rPr lang="it-IT" sz="4000" dirty="0">
                <a:solidFill>
                  <a:schemeClr val="tx1"/>
                </a:solidFill>
              </a:rPr>
              <a:t>Clausole vessatorie e nullità di protezione, tra autonomia ed eteronomia</a:t>
            </a:r>
            <a:br>
              <a:rPr lang="it-IT" dirty="0">
                <a:solidFill>
                  <a:schemeClr val="tx1"/>
                </a:solidFill>
              </a:rPr>
            </a:b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A6D7E0B-123E-2B8E-53E0-DD4A529EAD5E}"/>
              </a:ext>
            </a:extLst>
          </p:cNvPr>
          <p:cNvSpPr txBox="1"/>
          <p:nvPr/>
        </p:nvSpPr>
        <p:spPr>
          <a:xfrm>
            <a:off x="7665942" y="217285"/>
            <a:ext cx="39292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400" dirty="0"/>
              <a:t>Avv. Alessio Modesti</a:t>
            </a:r>
          </a:p>
          <a:p>
            <a:pPr algn="r"/>
            <a:r>
              <a:rPr lang="it-IT" sz="1400" dirty="0"/>
              <a:t>Astone e Associati Studio Legale</a:t>
            </a:r>
          </a:p>
          <a:p>
            <a:pPr algn="r"/>
            <a:r>
              <a:rPr lang="it-IT" sz="1400" dirty="0"/>
              <a:t>Roma </a:t>
            </a:r>
            <a:endParaRPr lang="it-IT" sz="12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6A40BA7-F80E-21F7-8A8C-B1F182BFF813}"/>
              </a:ext>
            </a:extLst>
          </p:cNvPr>
          <p:cNvSpPr txBox="1"/>
          <p:nvPr/>
        </p:nvSpPr>
        <p:spPr>
          <a:xfrm>
            <a:off x="5746529" y="5934670"/>
            <a:ext cx="62312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400" dirty="0"/>
              <a:t>Università degli studi di Cassino</a:t>
            </a:r>
          </a:p>
          <a:p>
            <a:pPr algn="r"/>
            <a:r>
              <a:rPr lang="it-IT" sz="1400" dirty="0"/>
              <a:t>e del Lazio Meridionale</a:t>
            </a:r>
          </a:p>
          <a:p>
            <a:pPr algn="r"/>
            <a:r>
              <a:rPr lang="it-IT" sz="1400" dirty="0"/>
              <a:t>10 – 11 aprile 2025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507234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123D71-7006-AADE-9AC0-1A06D0E7F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Origine e sviluppo della normativa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20D29BE-A22B-919F-8035-62F0F1DF89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Obiettivi comunitari a fondamento del movimento consumeristico: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it-IT" dirty="0"/>
              <a:t>Armonizzare normative nazionali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it-IT" dirty="0"/>
              <a:t>Evitare fallimenti del mercato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it-IT" dirty="0"/>
              <a:t>Tutela del consumatore, persona fisica</a:t>
            </a:r>
          </a:p>
          <a:p>
            <a:pPr marL="0" indent="0">
              <a:buNone/>
            </a:pPr>
            <a:endParaRPr lang="it-IT" dirty="0"/>
          </a:p>
          <a:p>
            <a:r>
              <a:rPr lang="it-IT" dirty="0"/>
              <a:t>Interventi settoriali e graduale recepimento nella legislazione italiana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r>
              <a:rPr lang="it-IT" dirty="0"/>
              <a:t>Sistematizzazione della disciplina con il d.lgs. 206/2005 (c.d. Codice del Consumo)</a:t>
            </a:r>
          </a:p>
          <a:p>
            <a:endParaRPr lang="it-IT" dirty="0"/>
          </a:p>
          <a:p>
            <a:endParaRPr lang="it-IT" dirty="0"/>
          </a:p>
          <a:p>
            <a:pPr marL="0" indent="0">
              <a:buNone/>
            </a:pP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77444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E965D4-C1ED-8029-1877-C64E2C71A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Origine e sviluppo della normativa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AF95ABB-7593-00A7-2AC2-9FF0B6822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1600" dirty="0">
                <a:latin typeface="+mj-lt"/>
              </a:rPr>
              <a:t>Direttiva 93/13/CEE, art. 6</a:t>
            </a:r>
          </a:p>
          <a:p>
            <a:pPr marL="0" indent="0" algn="just">
              <a:buNone/>
            </a:pPr>
            <a:r>
              <a:rPr lang="it-IT" sz="16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	«</a:t>
            </a:r>
            <a:r>
              <a:rPr lang="it-IT" sz="1600" i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Gli Stati membri prevedono che le clausole abusive contenute in un contratto 	stipulato fra un consumatore ed un professionista non vincolano il consumatore, 	alle condizioni stabilite dalle loro legislazioni nazionali , e che il contratto resti 	vincolante per le parti secondo i medesimi termini, sempre che esso possa sussistere 	senza le clausole abusive</a:t>
            </a:r>
            <a:r>
              <a:rPr lang="it-IT" sz="16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»</a:t>
            </a:r>
          </a:p>
          <a:p>
            <a:pPr marL="0" indent="0">
              <a:buNone/>
            </a:pPr>
            <a:endParaRPr lang="it-IT" sz="16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it-IT" sz="1600" u="sng" dirty="0">
                <a:latin typeface="+mj-lt"/>
              </a:rPr>
              <a:t>Art. 1469-ss c.c. (ora art. 33 Codice del Consumo)</a:t>
            </a:r>
          </a:p>
          <a:p>
            <a:pPr marL="0" indent="0" algn="just">
              <a:buNone/>
            </a:pPr>
            <a:r>
              <a:rPr lang="it-IT" sz="16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	«</a:t>
            </a:r>
            <a:r>
              <a:rPr lang="it-IT" sz="1600" i="1" dirty="0">
                <a:latin typeface="+mj-lt"/>
              </a:rPr>
              <a:t>Nel contratto concluso tra il consumatore ed il professionista, [che ha per oggetto 	la cessione di beni o la prestazione di servizi], si considerano vessatorie le clausole 	che, malgrado la buona fede, determinano a carico del consumatore un 	significativo squilibrio dei diritti e degli obblighi derivanti dal contratto</a:t>
            </a:r>
            <a:r>
              <a:rPr lang="it-IT" sz="16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»</a:t>
            </a:r>
            <a:endParaRPr lang="it-IT" sz="1600" dirty="0">
              <a:latin typeface="+mj-lt"/>
            </a:endParaRPr>
          </a:p>
          <a:p>
            <a:pPr marL="0" indent="0">
              <a:buNone/>
            </a:pPr>
            <a:endParaRPr lang="it-IT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41725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108B116-464E-1258-D259-040D0C8C0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Origine e sviluppo della normativa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90146A7-C255-036C-A7C5-13EA62CB0F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>
                <a:latin typeface="+mj-lt"/>
              </a:rPr>
              <a:t>Complementarietà tra la tutela civile e tutela del consumatore </a:t>
            </a:r>
          </a:p>
          <a:p>
            <a:pPr marL="0" indent="0" algn="just">
              <a:buNone/>
            </a:pPr>
            <a:r>
              <a:rPr lang="it-IT" dirty="0">
                <a:latin typeface="+mj-lt"/>
              </a:rPr>
              <a:t>	</a:t>
            </a:r>
            <a:r>
              <a:rPr lang="it-IT" sz="1400" dirty="0">
                <a:latin typeface="+mj-lt"/>
              </a:rPr>
              <a:t>- art. 1469-</a:t>
            </a:r>
            <a:r>
              <a:rPr lang="it-IT" sz="1400" i="1" dirty="0">
                <a:latin typeface="+mj-lt"/>
              </a:rPr>
              <a:t>bis</a:t>
            </a:r>
            <a:r>
              <a:rPr lang="it-IT" sz="1400" dirty="0">
                <a:latin typeface="+mj-lt"/>
              </a:rPr>
              <a:t> c.c. (attuale formulazione) </a:t>
            </a:r>
            <a:r>
              <a:rPr lang="it-IT" sz="14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«</a:t>
            </a:r>
            <a:r>
              <a:rPr lang="it-IT" sz="1400" i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le disposizioni del presente titolo si applicano ai 	contratti del 	consumatore, 	ove non 	derogate dal codice del consumo o da altre 	disposizioni più favorevoli per il 	consumatore</a:t>
            </a:r>
            <a:r>
              <a:rPr lang="it-IT" sz="14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»</a:t>
            </a:r>
          </a:p>
          <a:p>
            <a:pPr marL="0" indent="0" algn="just">
              <a:buNone/>
            </a:pPr>
            <a:r>
              <a:rPr lang="it-IT" sz="1400" dirty="0">
                <a:latin typeface="+mj-lt"/>
              </a:rPr>
              <a:t>	- art. 38 </a:t>
            </a:r>
            <a:r>
              <a:rPr lang="it-IT" sz="1400" dirty="0" err="1">
                <a:latin typeface="+mj-lt"/>
              </a:rPr>
              <a:t>CdC</a:t>
            </a:r>
            <a:r>
              <a:rPr lang="it-IT" sz="1400" dirty="0">
                <a:latin typeface="+mj-lt"/>
              </a:rPr>
              <a:t>  </a:t>
            </a:r>
            <a:r>
              <a:rPr lang="it-IT" sz="14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«</a:t>
            </a:r>
            <a:r>
              <a:rPr lang="it-IT" sz="1400" i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per quanto non previsto dal presente codice, ai contratti conclusi tra </a:t>
            </a:r>
            <a:r>
              <a:rPr lang="it-IT" sz="1400" i="1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i</a:t>
            </a:r>
            <a:r>
              <a:rPr lang="it-IT" sz="1400" i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l 	consumatore ed il professionista si applicano le disposizioni del codice civile</a:t>
            </a:r>
            <a:r>
              <a:rPr lang="it-IT" sz="18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»</a:t>
            </a:r>
          </a:p>
          <a:p>
            <a:endParaRPr lang="it-IT" dirty="0"/>
          </a:p>
          <a:p>
            <a:r>
              <a:rPr lang="it-IT" dirty="0"/>
              <a:t>Triplice tutela per il consumatore</a:t>
            </a:r>
          </a:p>
          <a:p>
            <a:pPr lvl="2">
              <a:buFontTx/>
              <a:buChar char="-"/>
            </a:pPr>
            <a:r>
              <a:rPr lang="it-IT" dirty="0"/>
              <a:t>rimedi generali d’invalidità del contratto (codice civile)</a:t>
            </a:r>
          </a:p>
          <a:p>
            <a:pPr lvl="2">
              <a:buFontTx/>
              <a:buChar char="-"/>
            </a:pPr>
            <a:r>
              <a:rPr lang="it-IT" dirty="0"/>
              <a:t>rimedi a tutela del contraente debole (codice civile)</a:t>
            </a:r>
          </a:p>
          <a:p>
            <a:pPr lvl="2">
              <a:buFontTx/>
              <a:buChar char="-"/>
            </a:pPr>
            <a:r>
              <a:rPr lang="it-IT" dirty="0"/>
              <a:t>rimedio speciale della nullità di protezione (codice del consumo)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06225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9301FC-D3BE-70E8-BD36-1F0970E4A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L’invalidità del contratto: la nullità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7A75C9D-6829-F64D-A5E2-4C8ED09EA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/>
              <a:t>Radicale inidoneità del negozio a produrre effetti: forma più grave di invalidità</a:t>
            </a:r>
          </a:p>
          <a:p>
            <a:endParaRPr lang="it-IT" dirty="0"/>
          </a:p>
          <a:p>
            <a:r>
              <a:rPr lang="it-IT" dirty="0"/>
              <a:t>Le cause di nullità possono suddividersi in tre grandi categorie (art. 1418 c.c.):</a:t>
            </a:r>
          </a:p>
          <a:p>
            <a:pPr marL="0" indent="0">
              <a:buNone/>
            </a:pPr>
            <a:r>
              <a:rPr lang="it-IT" dirty="0"/>
              <a:t>	1. </a:t>
            </a:r>
            <a:r>
              <a:rPr lang="it-IT" u="sng" dirty="0"/>
              <a:t>nullità testuali</a:t>
            </a:r>
            <a:r>
              <a:rPr lang="it-IT" dirty="0"/>
              <a:t> (comma 1)</a:t>
            </a:r>
          </a:p>
          <a:p>
            <a:pPr marL="0" indent="0">
              <a:buNone/>
            </a:pPr>
            <a:r>
              <a:rPr lang="it-IT" dirty="0"/>
              <a:t>	2. </a:t>
            </a:r>
            <a:r>
              <a:rPr lang="it-IT" u="sng" dirty="0"/>
              <a:t>nullità strutturali</a:t>
            </a:r>
            <a:r>
              <a:rPr lang="it-IT" dirty="0"/>
              <a:t> (comma 2)</a:t>
            </a:r>
            <a:endParaRPr lang="it-IT" u="sng" dirty="0"/>
          </a:p>
          <a:p>
            <a:pPr marL="0" indent="0">
              <a:buNone/>
            </a:pPr>
            <a:r>
              <a:rPr lang="it-IT" dirty="0"/>
              <a:t>			a) mancanza dei requisiti di cui all’art. 1325 c.c.</a:t>
            </a:r>
          </a:p>
          <a:p>
            <a:pPr marL="0" indent="0">
              <a:buNone/>
            </a:pPr>
            <a:r>
              <a:rPr lang="it-IT" dirty="0"/>
              <a:t>			b) illiceità della causa (artt. 1343-1344 c.c.)</a:t>
            </a:r>
          </a:p>
          <a:p>
            <a:pPr marL="0" indent="0">
              <a:buNone/>
            </a:pPr>
            <a:r>
              <a:rPr lang="it-IT" dirty="0"/>
              <a:t>			c) illiceità del motivo comune ad entrambe le parti (art. 1345 c.c.)</a:t>
            </a:r>
          </a:p>
          <a:p>
            <a:pPr marL="0" indent="0">
              <a:buNone/>
            </a:pPr>
            <a:r>
              <a:rPr lang="it-IT" dirty="0"/>
              <a:t>			d) mancanza dei requisiti dell’oggetto (art. 1346 c.c.)	</a:t>
            </a:r>
          </a:p>
          <a:p>
            <a:pPr marL="0" indent="0">
              <a:buNone/>
            </a:pPr>
            <a:r>
              <a:rPr lang="it-IT" dirty="0"/>
              <a:t>	3. </a:t>
            </a:r>
            <a:r>
              <a:rPr lang="it-IT" u="sng" dirty="0"/>
              <a:t>nullità virtuale</a:t>
            </a:r>
            <a:r>
              <a:rPr lang="it-IT" dirty="0"/>
              <a:t> (comma 3)</a:t>
            </a:r>
            <a:endParaRPr lang="it-IT" u="sng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59043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1C616C6-CAC5-D507-ABFB-A586A8C36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L’invalidità del contratto: la nullità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7C01A89-6C2F-CB66-A137-7D946C29C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/>
              <a:t>Caratteri della nullità:</a:t>
            </a:r>
          </a:p>
          <a:p>
            <a:pPr marL="0" indent="0">
              <a:buNone/>
            </a:pPr>
            <a:r>
              <a:rPr lang="it-IT" dirty="0"/>
              <a:t>		- insanabilità</a:t>
            </a:r>
          </a:p>
          <a:p>
            <a:pPr marL="0" indent="0">
              <a:buNone/>
            </a:pPr>
            <a:r>
              <a:rPr lang="it-IT" dirty="0"/>
              <a:t>		- imprescrittibilità</a:t>
            </a:r>
          </a:p>
          <a:p>
            <a:pPr marL="0" indent="0">
              <a:buNone/>
            </a:pPr>
            <a:r>
              <a:rPr lang="it-IT" dirty="0"/>
              <a:t>		- legittimazione assoluta all’impugnazione</a:t>
            </a:r>
          </a:p>
          <a:p>
            <a:pPr marL="0" indent="0">
              <a:buNone/>
            </a:pPr>
            <a:r>
              <a:rPr lang="it-IT" dirty="0"/>
              <a:t>		- rilevabilità d’ufficio</a:t>
            </a:r>
          </a:p>
          <a:p>
            <a:pPr marL="0" indent="0">
              <a:buNone/>
            </a:pPr>
            <a:r>
              <a:rPr lang="it-IT" dirty="0"/>
              <a:t>		- inefficacia </a:t>
            </a:r>
            <a:r>
              <a:rPr lang="it-IT" i="1" dirty="0"/>
              <a:t>ex </a:t>
            </a:r>
            <a:r>
              <a:rPr lang="it-IT" i="1" dirty="0" err="1"/>
              <a:t>tunc</a:t>
            </a:r>
            <a:endParaRPr lang="it-IT" i="1" dirty="0"/>
          </a:p>
          <a:p>
            <a:endParaRPr lang="it-IT" dirty="0"/>
          </a:p>
          <a:p>
            <a:r>
              <a:rPr lang="it-IT" dirty="0"/>
              <a:t>La conversione del contratto nullo (art. 1424 c.c.)</a:t>
            </a:r>
          </a:p>
          <a:p>
            <a:pPr marL="0" indent="0" algn="just">
              <a:buNone/>
            </a:pPr>
            <a:r>
              <a:rPr lang="it-IT" dirty="0"/>
              <a:t>	</a:t>
            </a:r>
            <a:r>
              <a:rPr lang="it-IT" sz="1400" dirty="0"/>
              <a:t>«</a:t>
            </a:r>
            <a:r>
              <a:rPr lang="it-IT" sz="1400" i="1" dirty="0"/>
              <a:t>Il contratto nullo può produrre gli effetti di un contratto diverso, del quale 	contenga i requisiti di 	sostanza e di forma, qualora, avuto riguardo allo scopo perseguito dalle parti, debba	ritenersi che esse lo avrebbero voluto se avessero conosciuto la nullità</a:t>
            </a:r>
            <a:r>
              <a:rPr lang="it-IT" sz="1400" dirty="0"/>
              <a:t>»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98519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946F77-1373-EB9B-A78D-F98131BF6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L’invalidità del contratto: l’annullabilità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76B097B-5E28-6A3E-9EFF-B18B886059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/>
              <a:t>Anomalia meno grave di invalidità rispetto alla nullità</a:t>
            </a:r>
          </a:p>
          <a:p>
            <a:pPr marL="0" indent="0">
              <a:buNone/>
            </a:pPr>
            <a:endParaRPr lang="it-IT" dirty="0"/>
          </a:p>
          <a:p>
            <a:r>
              <a:rPr lang="it-IT" dirty="0"/>
              <a:t>Caratteri principali dell’annullabilità</a:t>
            </a:r>
          </a:p>
          <a:p>
            <a:pPr marL="0" indent="0">
              <a:buNone/>
            </a:pPr>
            <a:r>
              <a:rPr lang="it-IT" dirty="0"/>
              <a:t>		- sanabilità (convalida)</a:t>
            </a:r>
          </a:p>
          <a:p>
            <a:pPr marL="0" indent="0">
              <a:buNone/>
            </a:pPr>
            <a:r>
              <a:rPr lang="it-IT" dirty="0"/>
              <a:t>		- prescrizione quinquennale</a:t>
            </a:r>
          </a:p>
          <a:p>
            <a:pPr marL="0" indent="0">
              <a:buNone/>
            </a:pPr>
            <a:r>
              <a:rPr lang="it-IT" dirty="0"/>
              <a:t>		- legittimazione all’impugnazione relativa</a:t>
            </a:r>
          </a:p>
          <a:p>
            <a:pPr marL="0" indent="0">
              <a:buNone/>
            </a:pPr>
            <a:r>
              <a:rPr lang="it-IT" dirty="0"/>
              <a:t>		- azione costitutiva</a:t>
            </a:r>
          </a:p>
          <a:p>
            <a:pPr marL="0" indent="0">
              <a:buNone/>
            </a:pPr>
            <a:r>
              <a:rPr lang="it-IT" dirty="0"/>
              <a:t>		- non rilevabilità d’ufficio</a:t>
            </a:r>
          </a:p>
          <a:p>
            <a:pPr marL="0" indent="0">
              <a:buNone/>
            </a:pPr>
            <a:r>
              <a:rPr lang="it-IT" dirty="0"/>
              <a:t>		- retroattività</a:t>
            </a:r>
          </a:p>
          <a:p>
            <a:pPr marL="0" indent="0">
              <a:buNone/>
            </a:pPr>
            <a:r>
              <a:rPr lang="it-IT" dirty="0"/>
              <a:t>		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38144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84E6E4-644F-02AA-DD66-2063C991D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L’invalidità del contratto: l’annullabilità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6D85587-990B-BD66-306F-D7EA79C4D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4006222"/>
          </a:xfrm>
        </p:spPr>
        <p:txBody>
          <a:bodyPr>
            <a:normAutofit fontScale="32500" lnSpcReduction="20000"/>
          </a:bodyPr>
          <a:lstStyle/>
          <a:p>
            <a:r>
              <a:rPr lang="it-IT" sz="5600" dirty="0"/>
              <a:t>Le principali cause di annullabilità:</a:t>
            </a:r>
          </a:p>
          <a:p>
            <a:pPr marL="0" indent="0">
              <a:buNone/>
            </a:pPr>
            <a:r>
              <a:rPr lang="it-IT" sz="5600" dirty="0"/>
              <a:t>	</a:t>
            </a:r>
          </a:p>
          <a:p>
            <a:pPr marL="0" indent="0">
              <a:buNone/>
            </a:pPr>
            <a:r>
              <a:rPr lang="it-IT" sz="5600" dirty="0"/>
              <a:t>	1. </a:t>
            </a:r>
            <a:r>
              <a:rPr lang="it-IT" sz="5600" u="sng" dirty="0"/>
              <a:t>Incapacità di uno od entrambi i contraenti</a:t>
            </a:r>
          </a:p>
          <a:p>
            <a:pPr marL="0" indent="0">
              <a:buNone/>
            </a:pPr>
            <a:r>
              <a:rPr lang="it-IT" sz="5600" dirty="0"/>
              <a:t>		a) legale</a:t>
            </a:r>
          </a:p>
          <a:p>
            <a:pPr marL="0" indent="0">
              <a:buNone/>
            </a:pPr>
            <a:r>
              <a:rPr lang="it-IT" sz="5600" dirty="0"/>
              <a:t>		b) naturale (grave pregiudizio e malafede dell’altro contraente)</a:t>
            </a:r>
          </a:p>
          <a:p>
            <a:pPr marL="0" indent="0">
              <a:buNone/>
            </a:pPr>
            <a:endParaRPr lang="it-IT" sz="5600" dirty="0"/>
          </a:p>
          <a:p>
            <a:pPr marL="0" indent="0">
              <a:buNone/>
            </a:pPr>
            <a:r>
              <a:rPr lang="it-IT" sz="5600" dirty="0"/>
              <a:t>	2. </a:t>
            </a:r>
            <a:r>
              <a:rPr lang="it-IT" sz="5600" u="sng" dirty="0"/>
              <a:t>Vizi del consenso</a:t>
            </a:r>
          </a:p>
          <a:p>
            <a:pPr marL="0" indent="0">
              <a:buNone/>
            </a:pPr>
            <a:r>
              <a:rPr lang="it-IT" sz="5600" dirty="0"/>
              <a:t>		a) Errore (essenziale e riconoscibile)</a:t>
            </a:r>
          </a:p>
          <a:p>
            <a:pPr marL="0" indent="0">
              <a:buNone/>
            </a:pPr>
            <a:r>
              <a:rPr lang="it-IT" sz="5600" dirty="0"/>
              <a:t>		b) Dolo (determinante o incidente)</a:t>
            </a:r>
          </a:p>
          <a:p>
            <a:pPr marL="0" indent="0">
              <a:buNone/>
            </a:pPr>
            <a:r>
              <a:rPr lang="it-IT" sz="5600" dirty="0"/>
              <a:t>		c) Violenza (morale o fisica)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907386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11568C-CBD3-746A-7A65-AEEBCF7C0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tutela del contraente debole nel codice civile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865F61A-1696-225C-E810-0D2BA6B159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Esigenze di mercato e sacrificio della contrattazione individuale</a:t>
            </a:r>
          </a:p>
          <a:p>
            <a:endParaRPr lang="it-IT" dirty="0"/>
          </a:p>
          <a:p>
            <a:r>
              <a:rPr lang="it-IT" dirty="0"/>
              <a:t>Condizioni generali di contratto (art. 1341): efficaci nei confronti dell’aderente, se al momento della conclusione del contratto questi le ha conosciute o avrebbe dovuto conoscerle usando l'ordinaria diligenza</a:t>
            </a:r>
          </a:p>
          <a:p>
            <a:endParaRPr lang="it-IT" dirty="0"/>
          </a:p>
          <a:p>
            <a:r>
              <a:rPr lang="it-IT" dirty="0"/>
              <a:t>Contratto concluso mediante moduli o formulari (art. 1342): le clausole aggiunte al modulo o al formulario prevalgono su quelle del modulo o del formulario qualora siano incompatibili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70923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C263D8-C55C-2C09-1A6D-F55FE0F24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tutela del contraente debole nel codice civile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EB794D8-1633-BCCA-2DF7-3E7B5A7E05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Specifica approvazione scritta di determinate clausole (art. 1341, co. 2):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it-IT" dirty="0">
                <a:latin typeface="+mj-lt"/>
              </a:rPr>
              <a:t>clausole contenenti limitazioni di responsabilità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it-IT" dirty="0">
                <a:latin typeface="+mj-lt"/>
              </a:rPr>
              <a:t>clausole contenenti la facoltà di recedere dal contratto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it-IT" dirty="0">
                <a:solidFill>
                  <a:srgbClr val="0C0C0F"/>
                </a:solidFill>
                <a:effectLst/>
                <a:latin typeface="+mj-lt"/>
              </a:rPr>
              <a:t>clausole contenenti facoltà di sospendere l'esecuzione del contratto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it-IT" dirty="0">
                <a:solidFill>
                  <a:srgbClr val="0C0C0F"/>
                </a:solidFill>
                <a:effectLst/>
                <a:latin typeface="+mj-lt"/>
              </a:rPr>
              <a:t>clausole che sanciscono a carico dell'altro contraente decadenze</a:t>
            </a:r>
            <a:endParaRPr lang="it-IT" dirty="0">
              <a:solidFill>
                <a:srgbClr val="0C0C0F"/>
              </a:solidFill>
              <a:latin typeface="+mj-lt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it-IT" dirty="0">
                <a:solidFill>
                  <a:srgbClr val="0C0C0F"/>
                </a:solidFill>
                <a:effectLst/>
                <a:latin typeface="+mj-lt"/>
              </a:rPr>
              <a:t>clausole contenenti limitazioni alla facoltà di opporre eccezioni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it-IT" dirty="0">
                <a:solidFill>
                  <a:srgbClr val="0C0C0F"/>
                </a:solidFill>
                <a:effectLst/>
                <a:latin typeface="+mj-lt"/>
              </a:rPr>
              <a:t>clausole contenenti restrizioni alla libertà contrattuale nei rapporti coi terzi</a:t>
            </a:r>
            <a:endParaRPr lang="it-IT" dirty="0">
              <a:solidFill>
                <a:srgbClr val="0C0C0F"/>
              </a:solidFill>
              <a:latin typeface="+mj-lt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it-IT" dirty="0">
                <a:solidFill>
                  <a:srgbClr val="0C0C0F"/>
                </a:solidFill>
                <a:effectLst/>
                <a:latin typeface="+mj-lt"/>
              </a:rPr>
              <a:t>clausole contenenti tacita proroga o rinnovazione del contratto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it-IT" dirty="0">
                <a:solidFill>
                  <a:srgbClr val="0C0C0F"/>
                </a:solidFill>
                <a:effectLst/>
                <a:latin typeface="+mj-lt"/>
              </a:rPr>
              <a:t>clausole contenenti clausole compromissorie o deroghe alla competenza territoriale</a:t>
            </a:r>
            <a:endParaRPr lang="it-IT" dirty="0">
              <a:solidFill>
                <a:srgbClr val="0C0C0F"/>
              </a:solidFill>
              <a:latin typeface="+mj-lt"/>
            </a:endParaRPr>
          </a:p>
          <a:p>
            <a:pPr marL="0" indent="0">
              <a:buNone/>
            </a:pPr>
            <a:endParaRPr lang="it-IT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83833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82E087-7FD8-6407-09AF-CFFADF044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4695" y="551683"/>
            <a:ext cx="8911687" cy="1280890"/>
          </a:xfrm>
        </p:spPr>
        <p:txBody>
          <a:bodyPr/>
          <a:lstStyle/>
          <a:p>
            <a:r>
              <a:rPr lang="it-IT" dirty="0"/>
              <a:t>La tutela del contraente debole nel codice civile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E40A812-0FEB-AB26-8552-B1CBAF310C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000" dirty="0"/>
              <a:t>Sulla disciplina civilistica a tutela del contraente debole:</a:t>
            </a:r>
          </a:p>
          <a:p>
            <a:pPr marL="0" indent="0">
              <a:buNone/>
            </a:pPr>
            <a:endParaRPr lang="it-IT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it-IT" dirty="0"/>
              <a:t>ambito di applicazione oggettivo (artt. 1341 e 1342 c.c.)</a:t>
            </a:r>
          </a:p>
          <a:p>
            <a:pPr>
              <a:buFont typeface="Wingdings" panose="05000000000000000000" pitchFamily="2" charset="2"/>
              <a:buChar char="Ø"/>
            </a:pPr>
            <a:endParaRPr lang="it-IT" dirty="0"/>
          </a:p>
          <a:p>
            <a:pPr>
              <a:buFont typeface="Wingdings" panose="05000000000000000000" pitchFamily="2" charset="2"/>
              <a:buChar char="Ø"/>
            </a:pPr>
            <a:r>
              <a:rPr lang="it-IT" dirty="0"/>
              <a:t>elenco tassativo delle c.d. «clausole vessatorie»</a:t>
            </a:r>
          </a:p>
          <a:p>
            <a:pPr>
              <a:buFont typeface="Wingdings" panose="05000000000000000000" pitchFamily="2" charset="2"/>
              <a:buChar char="Ø"/>
            </a:pPr>
            <a:endParaRPr lang="it-IT" dirty="0"/>
          </a:p>
          <a:p>
            <a:pPr>
              <a:buFont typeface="Wingdings" panose="05000000000000000000" pitchFamily="2" charset="2"/>
              <a:buChar char="Ø"/>
            </a:pPr>
            <a:r>
              <a:rPr lang="it-IT" dirty="0"/>
              <a:t>tutela formale (doppia sottoscrizione)</a:t>
            </a:r>
          </a:p>
        </p:txBody>
      </p:sp>
    </p:spTree>
    <p:extLst>
      <p:ext uri="{BB962C8B-B14F-4D97-AF65-F5344CB8AC3E}">
        <p14:creationId xmlns:p14="http://schemas.microsoft.com/office/powerpoint/2010/main" val="4020435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B1A1A5A-6533-F6EF-2F69-B2D444B52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Le clausole vessatorie nel Codice del Consumo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EFC4B24-965A-CB68-0618-BA1B892C1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u="sng" dirty="0"/>
              <a:t>Sulla disciplina consumeristica a tutela del contraente debole (artt. 33-36 Codice del Consumo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dirty="0"/>
              <a:t>ambito di applicazione soggettivo (B2C)</a:t>
            </a:r>
          </a:p>
          <a:p>
            <a:pPr>
              <a:buFont typeface="Wingdings" panose="05000000000000000000" pitchFamily="2" charset="2"/>
              <a:buChar char="Ø"/>
            </a:pPr>
            <a:endParaRPr lang="it-IT" dirty="0"/>
          </a:p>
          <a:p>
            <a:pPr>
              <a:buFont typeface="Wingdings" panose="05000000000000000000" pitchFamily="2" charset="2"/>
              <a:buChar char="Ø"/>
            </a:pPr>
            <a:r>
              <a:rPr lang="it-IT" dirty="0"/>
              <a:t>elenco non tassativo delle c.d. «clausole vessatorie»</a:t>
            </a:r>
          </a:p>
          <a:p>
            <a:pPr>
              <a:buFont typeface="Wingdings" panose="05000000000000000000" pitchFamily="2" charset="2"/>
              <a:buChar char="Ø"/>
            </a:pPr>
            <a:endParaRPr lang="it-IT" dirty="0"/>
          </a:p>
          <a:p>
            <a:pPr>
              <a:buFont typeface="Wingdings" panose="05000000000000000000" pitchFamily="2" charset="2"/>
              <a:buChar char="Ø"/>
            </a:pPr>
            <a:r>
              <a:rPr lang="it-IT" dirty="0"/>
              <a:t>tutela sostanziale</a:t>
            </a:r>
          </a:p>
          <a:p>
            <a:pPr marL="0" indent="0">
              <a:buNone/>
            </a:pPr>
            <a:r>
              <a:rPr lang="it-IT" dirty="0"/>
              <a:t>		- verifica del concreto assetto negoziale</a:t>
            </a:r>
          </a:p>
          <a:p>
            <a:pPr marL="0" indent="0">
              <a:buNone/>
            </a:pPr>
            <a:r>
              <a:rPr lang="it-IT" dirty="0"/>
              <a:t>		- nullità di protezione</a:t>
            </a:r>
          </a:p>
        </p:txBody>
      </p:sp>
    </p:spTree>
    <p:extLst>
      <p:ext uri="{BB962C8B-B14F-4D97-AF65-F5344CB8AC3E}">
        <p14:creationId xmlns:p14="http://schemas.microsoft.com/office/powerpoint/2010/main" val="2358069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4D6A1-5F3C-415D-A751-52F8FE9EF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B4031D-7105-6766-EC25-55964F9A2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Le clausole vessatorie nel Codice del Consumo: analisi della disciplina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F93E554-449B-8F81-5D14-2C838AF65F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u="sng" dirty="0"/>
              <a:t>Art. 33, comma 1</a:t>
            </a:r>
            <a:r>
              <a:rPr lang="it-IT" dirty="0"/>
              <a:t>: e</a:t>
            </a:r>
            <a:r>
              <a:rPr lang="it-IT" dirty="0">
                <a:solidFill>
                  <a:srgbClr val="4A4A4A"/>
                </a:solidFill>
              </a:rPr>
              <a:t>quilibrio normativo del contratto</a:t>
            </a:r>
          </a:p>
          <a:p>
            <a:pPr marL="0" indent="0">
              <a:buNone/>
            </a:pPr>
            <a:r>
              <a:rPr lang="it-IT" b="0" i="0" dirty="0">
                <a:solidFill>
                  <a:srgbClr val="4A4A4A"/>
                </a:solidFill>
                <a:effectLst/>
              </a:rPr>
              <a:t>	«</a:t>
            </a:r>
            <a:r>
              <a:rPr lang="it-IT" b="0" i="1" dirty="0">
                <a:solidFill>
                  <a:srgbClr val="4A4A4A"/>
                </a:solidFill>
                <a:effectLst/>
              </a:rPr>
              <a:t>nel contratto concluso tra il consumatore ed il professionista si considerano 	vessatorie le clausole che, </a:t>
            </a:r>
            <a:r>
              <a:rPr lang="it-IT" b="0" i="1" u="sng" dirty="0">
                <a:solidFill>
                  <a:srgbClr val="4A4A4A"/>
                </a:solidFill>
                <a:effectLst/>
              </a:rPr>
              <a:t>malgrado la buona fede</a:t>
            </a:r>
            <a:r>
              <a:rPr lang="it-IT" b="0" i="1" dirty="0">
                <a:solidFill>
                  <a:srgbClr val="4A4A4A"/>
                </a:solidFill>
                <a:effectLst/>
              </a:rPr>
              <a:t>, determinano a carico del 	consumatore un significativo squilibrio dei diritti 	e degli obblighi derivanti dal 	contratto</a:t>
            </a:r>
            <a:r>
              <a:rPr lang="it-IT" b="0" i="0" dirty="0">
                <a:solidFill>
                  <a:srgbClr val="4A4A4A"/>
                </a:solidFill>
                <a:effectLst/>
              </a:rPr>
              <a:t>»</a:t>
            </a:r>
          </a:p>
          <a:p>
            <a:pPr marL="0" indent="0">
              <a:buNone/>
            </a:pPr>
            <a:endParaRPr lang="it-IT" b="0" i="0" dirty="0">
              <a:solidFill>
                <a:srgbClr val="4A4A4A"/>
              </a:solidFill>
              <a:effectLst/>
            </a:endParaRPr>
          </a:p>
          <a:p>
            <a:r>
              <a:rPr lang="it-IT" dirty="0"/>
              <a:t>Superamento della tutela formale e valutazione del concreto assetto negoziale</a:t>
            </a:r>
          </a:p>
          <a:p>
            <a:endParaRPr lang="it-IT" dirty="0"/>
          </a:p>
          <a:p>
            <a:r>
              <a:rPr lang="it-IT" dirty="0"/>
              <a:t>Debolezza informativa e di potere negoziale del consumatore legittimano una valutazione di merito dell’equilibrio contrattuale</a:t>
            </a:r>
          </a:p>
          <a:p>
            <a:endParaRPr lang="it-IT" dirty="0"/>
          </a:p>
          <a:p>
            <a:r>
              <a:rPr lang="it-IT" dirty="0"/>
              <a:t>Deroga al principio di autonomia contrattuale solo apparente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508994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B161F-4075-F3BD-BF33-88A54E588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2748BE-5E14-BC67-8D93-29C571BB2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Le clausole vessatorie nel Codice del Consumo: analisi della disciplina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E629312-E356-3A33-263C-6F89AC6BD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u="sng" dirty="0"/>
              <a:t>Art 33, comma 2: clausole presuntivamente vessatorie (c.d. «lista grigia»)</a:t>
            </a:r>
          </a:p>
          <a:p>
            <a:endParaRPr lang="it-IT" u="sng" dirty="0"/>
          </a:p>
          <a:p>
            <a:r>
              <a:rPr lang="it-IT" dirty="0"/>
              <a:t>Minori oneri probatori per il consumatore</a:t>
            </a:r>
          </a:p>
          <a:p>
            <a:endParaRPr lang="it-IT" dirty="0"/>
          </a:p>
          <a:p>
            <a:r>
              <a:rPr lang="it-IT" dirty="0"/>
              <a:t>Prova contraria per il professionista (art. 34, commi 3 e 4)</a:t>
            </a:r>
          </a:p>
          <a:p>
            <a:endParaRPr lang="it-IT" dirty="0"/>
          </a:p>
          <a:p>
            <a:r>
              <a:rPr lang="it-IT" dirty="0"/>
              <a:t>Elenco non tassativo</a:t>
            </a:r>
          </a:p>
        </p:txBody>
      </p:sp>
    </p:spTree>
    <p:extLst>
      <p:ext uri="{BB962C8B-B14F-4D97-AF65-F5344CB8AC3E}">
        <p14:creationId xmlns:p14="http://schemas.microsoft.com/office/powerpoint/2010/main" val="3597241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423BE-9368-CEC4-4841-1B4836B44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4DDCAE-438B-6ACA-2FE6-0F4B4F473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Le clausole vessatorie nel Codice del Consumo: analisi della disciplina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D03B9DC-CA5A-0BF0-3CF0-E9766321C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it-IT" u="sng" dirty="0"/>
              <a:t>Art. 34, comma 1: criteri di valutazione della vessatorietà</a:t>
            </a:r>
          </a:p>
          <a:p>
            <a:pPr marL="0" indent="0" algn="just">
              <a:buNone/>
            </a:pPr>
            <a:r>
              <a:rPr lang="it-IT" dirty="0"/>
              <a:t>	«</a:t>
            </a:r>
            <a:r>
              <a:rPr lang="it-IT" i="1" dirty="0"/>
              <a:t>La vessatorietà di una clausola è valutata tenendo conto della </a:t>
            </a:r>
            <a:r>
              <a:rPr lang="it-IT" i="1" u="sng" dirty="0"/>
              <a:t>natura del bene o del </a:t>
            </a:r>
            <a:r>
              <a:rPr lang="it-IT" i="1" dirty="0"/>
              <a:t>	</a:t>
            </a:r>
            <a:r>
              <a:rPr lang="it-IT" i="1" u="sng" dirty="0"/>
              <a:t>servizio oggetto</a:t>
            </a:r>
            <a:r>
              <a:rPr lang="it-IT" i="1" dirty="0"/>
              <a:t> del contratto e facendo riferimento alle </a:t>
            </a:r>
            <a:r>
              <a:rPr lang="it-IT" i="1" u="sng" dirty="0"/>
              <a:t>circostanze esistenti al </a:t>
            </a:r>
            <a:r>
              <a:rPr lang="it-IT" i="1" dirty="0"/>
              <a:t>	</a:t>
            </a:r>
            <a:r>
              <a:rPr lang="it-IT" i="1" u="sng" dirty="0"/>
              <a:t>momento della </a:t>
            </a:r>
            <a:r>
              <a:rPr lang="it-IT" i="1" dirty="0"/>
              <a:t>	</a:t>
            </a:r>
            <a:r>
              <a:rPr lang="it-IT" i="1" u="sng" dirty="0"/>
              <a:t>sua conclusione </a:t>
            </a:r>
            <a:r>
              <a:rPr lang="it-IT" i="1" dirty="0"/>
              <a:t>ed alle </a:t>
            </a:r>
            <a:r>
              <a:rPr lang="it-IT" i="1" u="sng" dirty="0"/>
              <a:t>altre clausole del contratto medesimo o di </a:t>
            </a:r>
            <a:r>
              <a:rPr lang="it-IT" i="1" dirty="0"/>
              <a:t>	</a:t>
            </a:r>
            <a:r>
              <a:rPr lang="it-IT" i="1" u="sng" dirty="0"/>
              <a:t>un </a:t>
            </a:r>
            <a:r>
              <a:rPr lang="it-IT" i="1" dirty="0"/>
              <a:t>	</a:t>
            </a:r>
            <a:r>
              <a:rPr lang="it-IT" i="1" u="sng" dirty="0"/>
              <a:t>altro collegato </a:t>
            </a:r>
            <a:r>
              <a:rPr lang="it-IT" i="1" dirty="0"/>
              <a:t>o da 	cui dipende</a:t>
            </a:r>
            <a:r>
              <a:rPr lang="it-IT" dirty="0"/>
              <a:t>»</a:t>
            </a:r>
          </a:p>
          <a:p>
            <a:pPr algn="just"/>
            <a:endParaRPr lang="it-IT" dirty="0"/>
          </a:p>
          <a:p>
            <a:pPr algn="just"/>
            <a:r>
              <a:rPr lang="it-IT" u="sng" dirty="0"/>
              <a:t>Art. 34, comma 2: equilibrio economico del contratto</a:t>
            </a:r>
          </a:p>
          <a:p>
            <a:pPr marL="0" indent="0" algn="just">
              <a:buNone/>
            </a:pPr>
            <a:r>
              <a:rPr lang="it-IT" dirty="0"/>
              <a:t>	«</a:t>
            </a:r>
            <a:r>
              <a:rPr lang="it-IT" i="1" dirty="0"/>
              <a:t>La valutazione del carattere vessatorio della clausola non attiene alla determinazione 	dell'oggetto del contratto, né all'adeguatezza del corrispettivo dei beni e dei servizi, 	</a:t>
            </a:r>
            <a:r>
              <a:rPr lang="it-IT" i="1" u="sng" dirty="0"/>
              <a:t>purché tali </a:t>
            </a:r>
            <a:r>
              <a:rPr lang="it-IT" i="1" dirty="0"/>
              <a:t>	</a:t>
            </a:r>
            <a:r>
              <a:rPr lang="it-IT" i="1" u="sng" dirty="0"/>
              <a:t>elementi siano individuati in modo chiaro e comprensibile</a:t>
            </a:r>
            <a:r>
              <a:rPr lang="it-IT" dirty="0"/>
              <a:t>»</a:t>
            </a:r>
          </a:p>
          <a:p>
            <a:pPr marL="0" indent="0" algn="just">
              <a:buNone/>
            </a:pPr>
            <a:endParaRPr lang="it-IT" dirty="0"/>
          </a:p>
          <a:p>
            <a:pPr algn="just"/>
            <a:r>
              <a:rPr lang="it-IT" u="sng" dirty="0"/>
              <a:t>Art. 35: interpretazione delle clausole</a:t>
            </a:r>
          </a:p>
          <a:p>
            <a:pPr marL="0" indent="0" algn="just">
              <a:buNone/>
            </a:pPr>
            <a:r>
              <a:rPr lang="it-IT" dirty="0"/>
              <a:t>	«</a:t>
            </a:r>
            <a:r>
              <a:rPr lang="it-IT" i="1" dirty="0"/>
              <a:t>Nel caso di contratti di cui tutte le clausole o talune clausole siano proposte al consumatore 	per 	iscritto, tali clausole devono sempre essere redatte in modo chiaro e comprensibile. In 	caso di dubbio sul senso di una clausola, prevale l'interpretazione più favorevole al 	consumatore</a:t>
            </a:r>
            <a:r>
              <a:rPr lang="it-IT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118455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A583B-7222-B71F-D400-8F50BCFB0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C1EF686-40D5-A9DB-D690-1B928E92C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Le clausole vessatorie nel Codice del Consumo: analisi della disciplina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9413BEC-D61A-D415-F563-DF89E9A25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t-IT" dirty="0"/>
              <a:t>Ai sensi dell’art. 34, non hanno carattere vessatorio le clausole che: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it-IT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it-IT" dirty="0"/>
              <a:t>riproducono il contenuto di disposizioni legislative (comma 3)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it-IT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it-IT" dirty="0"/>
              <a:t>Siano state oggetto di trattativa (comma 4)</a:t>
            </a:r>
          </a:p>
          <a:p>
            <a:pPr lvl="2" algn="just">
              <a:buFontTx/>
              <a:buChar char="-"/>
            </a:pPr>
            <a:r>
              <a:rPr lang="it-IT" dirty="0"/>
              <a:t>seria, effettiva e individuale</a:t>
            </a:r>
          </a:p>
          <a:p>
            <a:pPr lvl="2" algn="just">
              <a:buFontTx/>
              <a:buChar char="-"/>
            </a:pPr>
            <a:r>
              <a:rPr lang="it-IT" dirty="0"/>
              <a:t>espressione di autonomia contrattuale (art. 1322)</a:t>
            </a:r>
          </a:p>
          <a:p>
            <a:pPr lvl="2" algn="just">
              <a:buFontTx/>
              <a:buChar char="-"/>
            </a:pPr>
            <a:r>
              <a:rPr lang="it-IT" dirty="0"/>
              <a:t>esclusione della vessatorietà della sola clausola oggetto di trattativa</a:t>
            </a:r>
          </a:p>
        </p:txBody>
      </p:sp>
    </p:spTree>
    <p:extLst>
      <p:ext uri="{BB962C8B-B14F-4D97-AF65-F5344CB8AC3E}">
        <p14:creationId xmlns:p14="http://schemas.microsoft.com/office/powerpoint/2010/main" val="3510996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A323D-7743-14BC-F7CE-119286F00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32F7B9-FCF9-3E85-13D5-6548F25C9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Le clausole vessatorie nel Codice del Consumo: analisi della disciplina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CF4E4F9-6009-09C7-6672-256398981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it-IT" dirty="0"/>
              <a:t>Art 36, comma 2: clausole in ogni caso vessatorie (c.d. «lista nera»)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Sono nulle le clausole – </a:t>
            </a:r>
            <a:r>
              <a:rPr lang="it-IT" u="sng" dirty="0"/>
              <a:t>anche se oggetto di specifica trattativa </a:t>
            </a:r>
            <a:r>
              <a:rPr lang="it-IT" dirty="0"/>
              <a:t>– che abbiano per oggetto o per effetto di:</a:t>
            </a:r>
          </a:p>
          <a:p>
            <a:pPr marL="0" indent="0" algn="just">
              <a:buNone/>
            </a:pPr>
            <a:r>
              <a:rPr lang="it-IT" dirty="0"/>
              <a:t>	a) escludere o limitare la responsabilità del professionista in caso di morte 	o	danno alla persona del consumatore, risultante da un fatto o da 	un'omissione 	del professionista;</a:t>
            </a:r>
          </a:p>
          <a:p>
            <a:pPr marL="0" indent="0" algn="just">
              <a:buNone/>
            </a:pPr>
            <a:r>
              <a:rPr lang="it-IT" dirty="0"/>
              <a:t>	b) escludere o limitare le azioni del consumatore nei confronti del 	professionista o di un'altra parte in caso di inadempimento totale o parziale 	o di adempimento inesatto da parte del professionista;</a:t>
            </a:r>
          </a:p>
          <a:p>
            <a:pPr marL="0" indent="0" algn="just">
              <a:buNone/>
            </a:pPr>
            <a:r>
              <a:rPr lang="it-IT" dirty="0"/>
              <a:t>	c) prevedere l'adesione del consumatore come estesa a clausole che non 	ha avuto, di fatto, la possibilità di conoscere prima della conclusione 	del 	contratto.</a:t>
            </a:r>
          </a:p>
        </p:txBody>
      </p:sp>
    </p:spTree>
    <p:extLst>
      <p:ext uri="{BB962C8B-B14F-4D97-AF65-F5344CB8AC3E}">
        <p14:creationId xmlns:p14="http://schemas.microsoft.com/office/powerpoint/2010/main" val="21826496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0EA0E-BFDF-3BD4-B120-D6E80A0F2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B051AB1-5F6A-F646-F4E7-0D460A0B2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Le clausole vessatorie nel Codice del Consumo: la nullità di protezione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4A583D0-1814-3609-542B-257BDA5FEC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Il rimedio a tutela del consumatore contro le clausole vessatorie è la c.d. «nullità di </a:t>
            </a:r>
            <a:r>
              <a:rPr lang="it-IT"/>
              <a:t>protezione»</a:t>
            </a:r>
          </a:p>
          <a:p>
            <a:endParaRPr lang="it-IT" dirty="0"/>
          </a:p>
          <a:p>
            <a:r>
              <a:rPr lang="it-IT" dirty="0"/>
              <a:t>Art. 36, rubricato «nullità di protezione»:</a:t>
            </a:r>
          </a:p>
          <a:p>
            <a:pPr marL="0" indent="0">
              <a:buNone/>
            </a:pPr>
            <a:r>
              <a:rPr lang="it-IT" dirty="0"/>
              <a:t>	«</a:t>
            </a:r>
            <a:r>
              <a:rPr lang="it-IT" i="1" dirty="0"/>
              <a:t>Le clausole considerate vessatorie ai sensi degli articoli 33 e 34 sono nulle 	mentre il contratto rimane valido per il resto</a:t>
            </a:r>
            <a:r>
              <a:rPr lang="it-IT" dirty="0"/>
              <a:t>»</a:t>
            </a:r>
          </a:p>
          <a:p>
            <a:endParaRPr lang="it-IT" dirty="0"/>
          </a:p>
          <a:p>
            <a:r>
              <a:rPr lang="it-IT" dirty="0"/>
              <a:t>L’istituto della nullità viene modellato sulle esigenze del contraente debole</a:t>
            </a:r>
          </a:p>
          <a:p>
            <a:endParaRPr lang="it-IT" dirty="0"/>
          </a:p>
          <a:p>
            <a:r>
              <a:rPr lang="it-IT" dirty="0"/>
              <a:t>Depurazione del contratto dei soli elementi ritenuti illeciti e/o vessatori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u="sng" dirty="0"/>
          </a:p>
        </p:txBody>
      </p:sp>
    </p:spTree>
    <p:extLst>
      <p:ext uri="{BB962C8B-B14F-4D97-AF65-F5344CB8AC3E}">
        <p14:creationId xmlns:p14="http://schemas.microsoft.com/office/powerpoint/2010/main" val="3464318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7FB85-C21C-F4C9-6C24-E9CF0A65C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6FCB40F-AA53-D674-59E5-EFBD47CAC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La nullità di protezione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C4D874B-8045-65FC-EE8C-DB2E4BEC0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Nullità di protezione avente finalità equilibratrice</a:t>
            </a:r>
          </a:p>
          <a:p>
            <a:endParaRPr lang="it-IT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it-IT" dirty="0"/>
              <a:t>oggetto di nullità non è lo squilibrio contrattuale, ma l’abusivo esercizio del potere commerciale da parte del professionista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it-IT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it-IT" dirty="0"/>
              <a:t>espulsione della clausola abusiva e ripristino dell’equità contrattuale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it-IT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it-IT" dirty="0"/>
              <a:t>consumatore mantiene l’utilità del contratto e perdurante vincolo negoziale per il professionista</a:t>
            </a:r>
          </a:p>
        </p:txBody>
      </p:sp>
    </p:spTree>
    <p:extLst>
      <p:ext uri="{BB962C8B-B14F-4D97-AF65-F5344CB8AC3E}">
        <p14:creationId xmlns:p14="http://schemas.microsoft.com/office/powerpoint/2010/main" val="1571940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3FC84A-12DB-4C6A-656D-1CAAD15A3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9C82E45-B688-C7C1-8A89-18B912032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La nullità di protezione: profili applicativi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450DAA6-1A36-7280-4DD0-4D788EFC3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u="sng" dirty="0"/>
              <a:t>Rilevabilità d’ufficio della nullità di protezione</a:t>
            </a:r>
            <a:endParaRPr lang="it-IT" dirty="0"/>
          </a:p>
          <a:p>
            <a:pPr lvl="1">
              <a:buFont typeface="Wingdings" panose="05000000000000000000" pitchFamily="2" charset="2"/>
              <a:buChar char="Ø"/>
            </a:pPr>
            <a:endParaRPr lang="it-IT" u="sng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it-IT" dirty="0"/>
              <a:t>Agevolazione processuale in favore del consumatore (giudice assolve funzione suppletiva)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it-IT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it-IT" dirty="0"/>
              <a:t>Compatibilità tra rilievo d’ufficio (interesse generale) e legittimazione relativa (tutela del singolo)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it-IT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it-IT" dirty="0"/>
              <a:t>CGUE: mezzo indispensabile a tutela del singolo consumatore e dell’interesse generale al contrasto alle clausole abusive (effetto dissuasivo)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it-IT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it-IT" dirty="0"/>
              <a:t>Invalidità rilevabile dalla documentazione prodotta, preclusa istruttoria d’ufficio</a:t>
            </a:r>
          </a:p>
        </p:txBody>
      </p:sp>
    </p:spTree>
    <p:extLst>
      <p:ext uri="{BB962C8B-B14F-4D97-AF65-F5344CB8AC3E}">
        <p14:creationId xmlns:p14="http://schemas.microsoft.com/office/powerpoint/2010/main" val="12816682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4F655-95FB-8CAB-48CF-C9A79D8C8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45D99F-7A61-C825-B004-570F2CCD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La nullità di protezione: profili applicativi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5F0C5C9-2BE5-B9AE-660D-EA6F2B0D1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u="sng" dirty="0"/>
              <a:t>Volontà del consumatore di attenersi al contenuto della clausola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it-IT" u="sng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it-IT" dirty="0"/>
              <a:t>CGUE (Sentenza Pannon 4 giugno 2009, causa C-243/08): il giudice deve opporsi a dichiarare la nullità riscontrata se il consumatore si oppone a tale rilievo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it-IT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it-IT" dirty="0"/>
              <a:t>Problema di diritto interno: disciplina generale della nullità non ammette la convalida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it-IT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it-IT" dirty="0"/>
              <a:t>Esercizio di autonomia privata : consumatore può manifestare sia prima (art. 34, co. 4) che dopo la conclusione del contratto, di volersi avvalere della clausola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it-IT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it-IT" dirty="0"/>
              <a:t>Focus sull’accertamento del giudice si sposta sul comportamento del consumatore</a:t>
            </a:r>
          </a:p>
        </p:txBody>
      </p:sp>
    </p:spTree>
    <p:extLst>
      <p:ext uri="{BB962C8B-B14F-4D97-AF65-F5344CB8AC3E}">
        <p14:creationId xmlns:p14="http://schemas.microsoft.com/office/powerpoint/2010/main" val="14894771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FA573-F742-A629-BD14-CA220DB67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5C1838-396C-8625-DAB9-1FEE9A8ED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La nullità di protezione: profili applicativi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7E00057-656B-B4EC-28A7-3D0100CC81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u="sng" dirty="0"/>
              <a:t>Eterogeneità dell’intervento e riequilibrio contrattuale: quali conseguenze dalla dichiarazione di nullità?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it-IT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it-IT" dirty="0"/>
              <a:t>Valutazione sull’essenzialità della clausola invalida nel complessivo assetto negoziale (art. 1419 c.c.)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it-IT" dirty="0"/>
              <a:t>Carattere </a:t>
            </a:r>
            <a:r>
              <a:rPr lang="it-IT" u="sng" dirty="0"/>
              <a:t>dinamico</a:t>
            </a:r>
            <a:r>
              <a:rPr lang="it-IT" dirty="0"/>
              <a:t> della nullità di protezione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it-IT" dirty="0"/>
              <a:t>Primi interventi CGUE: potere di </a:t>
            </a:r>
            <a:r>
              <a:rPr lang="it-IT" dirty="0" err="1"/>
              <a:t>riconformazione</a:t>
            </a:r>
            <a:r>
              <a:rPr lang="it-IT" dirty="0"/>
              <a:t> del contenuto del contratto precluso al giudice nazionale (interpretazione letterale </a:t>
            </a:r>
            <a:r>
              <a:rPr lang="it-IT" sz="1600" dirty="0">
                <a:latin typeface="+mj-lt"/>
              </a:rPr>
              <a:t>Direttiva 93/13/CEE, art. 6, seconda parte)</a:t>
            </a:r>
            <a:endParaRPr lang="it-IT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it-IT" dirty="0"/>
              <a:t>Cassazione, SS.UU.,6 maggio 2016, n. 9140 (</a:t>
            </a:r>
            <a:r>
              <a:rPr lang="it-IT" i="1" dirty="0"/>
              <a:t>obiter dictum</a:t>
            </a:r>
            <a:r>
              <a:rPr lang="it-IT" dirty="0"/>
              <a:t>): riconosciuto al giudice il potere «</a:t>
            </a:r>
            <a:r>
              <a:rPr lang="it-IT" i="1" dirty="0"/>
              <a:t>di intervenire anche in senso modificativo o integrativo sullo statuto negoziale, qualora ciò sia necessario per garantire l'equo contemperamento degli interessi delle parti e prevenire o reprimere l'abuso del diritto</a:t>
            </a:r>
            <a:r>
              <a:rPr lang="it-IT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8817767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9FB68-7DD6-4896-AF29-E722778A5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AEFCC3-B9CE-FE7F-386A-C03730EB8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La nullità di protezione: </a:t>
            </a:r>
            <a:r>
              <a:rPr lang="it-IT"/>
              <a:t>profili applicativi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2FFA109-68B7-5B4A-2A9D-E602A298E9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u="sng" dirty="0"/>
              <a:t>Criteri gerarchici indicati dalla CGUE per evitare la nullità dell’intero contratto a seguito della dichiarazione di nullità della clausola vessatoria ed essenziale:</a:t>
            </a:r>
          </a:p>
          <a:p>
            <a:pPr>
              <a:buFont typeface="Wingdings" panose="05000000000000000000" pitchFamily="2" charset="2"/>
              <a:buChar char="Ø"/>
            </a:pPr>
            <a:endParaRPr lang="it-IT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it-IT" dirty="0"/>
              <a:t>Integrazione del contratto </a:t>
            </a:r>
            <a:r>
              <a:rPr lang="it-IT" i="1" dirty="0" err="1"/>
              <a:t>ope</a:t>
            </a:r>
            <a:r>
              <a:rPr lang="it-IT" i="1" dirty="0"/>
              <a:t> legis</a:t>
            </a:r>
            <a:r>
              <a:rPr lang="it-IT" dirty="0"/>
              <a:t>: sostituzione della clausola essenziale con disposizione suppletiva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it-IT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it-IT" dirty="0"/>
              <a:t>Auto-integrazione del contratto (art. 185 c.p.c. o mediazione delegata)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it-IT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it-IT" dirty="0"/>
              <a:t>Individuazione, da parte dello stesso giudice, di misure idonee a recuperare l’equilibrio contrattuale (</a:t>
            </a:r>
            <a:r>
              <a:rPr lang="it-IT" i="1" dirty="0" err="1"/>
              <a:t>extrema</a:t>
            </a:r>
            <a:r>
              <a:rPr lang="it-IT" i="1" dirty="0"/>
              <a:t> ratio</a:t>
            </a:r>
            <a:r>
              <a:rPr lang="it-IT" dirty="0"/>
              <a:t>)</a:t>
            </a:r>
          </a:p>
          <a:p>
            <a:pPr marL="457200" lvl="1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036884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02E89B-782B-1ECD-45CC-29780E7C7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Considerazioni conclusive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1E319AA-0163-5AE6-615B-FB98EC3DD8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Contemperamento del riequilibrio economico con la certezza e l’autonomia dei rapporti privati</a:t>
            </a:r>
          </a:p>
          <a:p>
            <a:endParaRPr lang="it-IT" dirty="0"/>
          </a:p>
          <a:p>
            <a:r>
              <a:rPr lang="it-IT" dirty="0"/>
              <a:t>Con la nullità di protezione non si vuole ledere il principio di autonomia contrattuale, ma sanzionarne l’abusivo esercizio del professionista</a:t>
            </a:r>
          </a:p>
          <a:p>
            <a:endParaRPr lang="it-IT" dirty="0"/>
          </a:p>
          <a:p>
            <a:r>
              <a:rPr lang="it-IT" dirty="0"/>
              <a:t>Solidarietà sociale (art. 2 Cost.) e riequilibrio contrattuale quali strumenti a presidio dell’autonomia privata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09384936"/>
      </p:ext>
    </p:extLst>
  </p:cSld>
  <p:clrMapOvr>
    <a:masterClrMapping/>
  </p:clrMapOvr>
</p:sld>
</file>

<file path=ppt/theme/theme1.xml><?xml version="1.0" encoding="utf-8"?>
<a:theme xmlns:a="http://schemas.openxmlformats.org/drawingml/2006/main" name="Filo">
  <a:themeElements>
    <a:clrScheme name="Filo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Filo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il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1097</TotalTime>
  <Words>2135</Words>
  <Application>Microsoft Office PowerPoint</Application>
  <PresentationFormat>Widescreen</PresentationFormat>
  <Paragraphs>216</Paragraphs>
  <Slides>24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29" baseType="lpstr">
      <vt:lpstr>Arial</vt:lpstr>
      <vt:lpstr>Century Gothic</vt:lpstr>
      <vt:lpstr>Wingdings</vt:lpstr>
      <vt:lpstr>Wingdings 3</vt:lpstr>
      <vt:lpstr>Filo</vt:lpstr>
      <vt:lpstr>Clausole vessatorie e nullità di protezione, tra autonomia ed eteronomia </vt:lpstr>
      <vt:lpstr>Origine e sviluppo della normativa</vt:lpstr>
      <vt:lpstr>Origine e sviluppo della normativa</vt:lpstr>
      <vt:lpstr>Origine e sviluppo della normativa</vt:lpstr>
      <vt:lpstr>L’invalidità del contratto: la nullità</vt:lpstr>
      <vt:lpstr>L’invalidità del contratto: la nullità</vt:lpstr>
      <vt:lpstr>L’invalidità del contratto: l’annullabilità</vt:lpstr>
      <vt:lpstr>L’invalidità del contratto: l’annullabilità</vt:lpstr>
      <vt:lpstr>La tutela del contraente debole nel codice civile</vt:lpstr>
      <vt:lpstr>La tutela del contraente debole nel codice civile</vt:lpstr>
      <vt:lpstr>La tutela del contraente debole nel codice civile</vt:lpstr>
      <vt:lpstr>Le clausole vessatorie nel Codice del Consumo</vt:lpstr>
      <vt:lpstr>Le clausole vessatorie nel Codice del Consumo: analisi della disciplina</vt:lpstr>
      <vt:lpstr>Le clausole vessatorie nel Codice del Consumo: analisi della disciplina</vt:lpstr>
      <vt:lpstr>Le clausole vessatorie nel Codice del Consumo: analisi della disciplina</vt:lpstr>
      <vt:lpstr>Le clausole vessatorie nel Codice del Consumo: analisi della disciplina</vt:lpstr>
      <vt:lpstr>Le clausole vessatorie nel Codice del Consumo: analisi della disciplina</vt:lpstr>
      <vt:lpstr>Le clausole vessatorie nel Codice del Consumo: la nullità di protezione</vt:lpstr>
      <vt:lpstr>La nullità di protezione</vt:lpstr>
      <vt:lpstr>La nullità di protezione: profili applicativi</vt:lpstr>
      <vt:lpstr>La nullità di protezione: profili applicativi</vt:lpstr>
      <vt:lpstr>La nullità di protezione: profili applicativi</vt:lpstr>
      <vt:lpstr>La nullità di protezione: profili applicativi</vt:lpstr>
      <vt:lpstr>Considerazioni conclusive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clausole vessatorie e la nullità di protezione</dc:title>
  <dc:creator>Alessio Modesti (Studio Legale Astone e Associati)</dc:creator>
  <cp:lastModifiedBy>Alessio Modesti (Studio Legale Astone e Associati)</cp:lastModifiedBy>
  <cp:revision>14</cp:revision>
  <dcterms:created xsi:type="dcterms:W3CDTF">2025-04-08T08:19:16Z</dcterms:created>
  <dcterms:modified xsi:type="dcterms:W3CDTF">2025-04-10T09:43:11Z</dcterms:modified>
</cp:coreProperties>
</file>