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6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7" autoAdjust="0"/>
    <p:restoredTop sz="94586"/>
  </p:normalViewPr>
  <p:slideViewPr>
    <p:cSldViewPr snapToGrid="0">
      <p:cViewPr varScale="1">
        <p:scale>
          <a:sx n="48" d="100"/>
          <a:sy n="48" d="100"/>
        </p:scale>
        <p:origin x="2694" y="60"/>
      </p:cViewPr>
      <p:guideLst>
        <p:guide orient="horz" pos="3120"/>
        <p:guide pos="2160"/>
      </p:guideLst>
    </p:cSldViewPr>
  </p:slideViewPr>
  <p:notesTextViewPr>
    <p:cViewPr>
      <p:scale>
        <a:sx n="60" d="100"/>
        <a:sy n="6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BB5C8-2BF5-5542-AEB2-D1FE4D0482C6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ABB63-ABB1-9641-8815-DE593CC38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306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6ABB63-ABB1-9641-8815-DE593CC38BE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547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2828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0936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4030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902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261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40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459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0251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832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4118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405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A8D9-75BE-9A46-8F6B-8F285D28A810}" type="datetimeFigureOut">
              <a:rPr lang="it-IT" smtClean="0"/>
              <a:t>19/09/2025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4AD1C-0568-304A-BF3A-ACAB509F03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978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D489759B-D0B3-AE7E-B1DC-DE4960939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2269068"/>
            <a:ext cx="3352800" cy="71628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400" dirty="0">
                <a:solidFill>
                  <a:schemeClr val="accent1">
                    <a:lumMod val="50000"/>
                  </a:schemeClr>
                </a:solidFill>
                <a:latin typeface="Garamond"/>
                <a:cs typeface="Garamond"/>
              </a:rPr>
              <a:t> </a:t>
            </a:r>
            <a:r>
              <a:rPr lang="it-IT" sz="1400" b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Venerdì 5 dicembre - ore 14.30</a:t>
            </a:r>
            <a:endParaRPr lang="it-IT" sz="14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indirizzi di saluto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>
              <a:buNone/>
            </a:pP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Luca Loschiavo 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– </a:t>
            </a:r>
            <a:r>
              <a:rPr lang="it-IT" sz="1200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Istituto Emilio Betti</a:t>
            </a:r>
          </a:p>
          <a:p>
            <a:pPr marL="0" indent="0">
              <a:buNone/>
            </a:pP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Andrea Bixio 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–</a:t>
            </a:r>
            <a:r>
              <a:rPr lang="it-IT" sz="1200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 Istituto Luigi Sturzo</a:t>
            </a:r>
          </a:p>
          <a:p>
            <a:pPr marL="0" indent="0" algn="ctr">
              <a:buNone/>
            </a:pPr>
            <a:endParaRPr lang="it-IT" sz="1200" i="1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>
              <a:buNone/>
            </a:pPr>
            <a:r>
              <a:rPr lang="it-IT" sz="1200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introduce e presiede</a:t>
            </a:r>
          </a:p>
          <a:p>
            <a:pPr marL="0" indent="0" algn="ctr">
              <a:buNone/>
            </a:pP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Andrea Bixio</a:t>
            </a:r>
            <a:endParaRPr lang="it-IT" sz="1200" i="1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>
              <a:buNone/>
            </a:pPr>
            <a:r>
              <a:rPr lang="it-IT" sz="1200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interventi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Bruno </a:t>
            </a:r>
            <a:r>
              <a:rPr lang="it-IT" sz="1200" cap="small" dirty="0" err="1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Sassani</a:t>
            </a: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 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e </a:t>
            </a: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Andrea </a:t>
            </a:r>
            <a:r>
              <a:rPr lang="it-IT" sz="1200" cap="small" dirty="0" err="1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Panzarola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>
              <a:buNone/>
            </a:pPr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Alessandro Giuliani</a:t>
            </a:r>
          </a:p>
          <a:p>
            <a:pPr marL="0" indent="0">
              <a:buNone/>
            </a:pP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Adolfo Giuliani </a:t>
            </a: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>
              <a:buNone/>
            </a:pPr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Il ‘concetto di prova’ di Alessandro Giuliani, letto dopo la caduta della 	divisione tra analitici e continentali</a:t>
            </a:r>
          </a:p>
          <a:p>
            <a:pPr marL="0" indent="0" algn="ctr">
              <a:buNone/>
            </a:pP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Victor Crescenzi 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Lo ‘</a:t>
            </a:r>
            <a:r>
              <a:rPr lang="it-IT" sz="1200" b="1" i="1" dirty="0" err="1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iudicio</a:t>
            </a:r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’ come forma/struttura della ‘controversia’ </a:t>
            </a:r>
          </a:p>
          <a:p>
            <a:pPr marL="0" indent="0" algn="ctr">
              <a:buNone/>
            </a:pP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Silvia Niccolai 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Regola da ‘</a:t>
            </a:r>
            <a:r>
              <a:rPr lang="it-IT" sz="1200" b="1" i="1" dirty="0" err="1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reor</a:t>
            </a:r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’. Le ‘</a:t>
            </a:r>
            <a:r>
              <a:rPr lang="it-IT" sz="1200" b="1" i="1" dirty="0" err="1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regulae</a:t>
            </a:r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 iuris’ per Alessandro Giuliani </a:t>
            </a:r>
          </a:p>
          <a:p>
            <a:pPr marL="0" indent="0" algn="ctr">
              <a:buNone/>
            </a:pP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Massimo Brutti 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chemeClr val="accent1">
                    <a:lumMod val="75000"/>
                  </a:schemeClr>
                </a:solidFill>
                <a:latin typeface="Garamond"/>
                <a:cs typeface="Garamond"/>
              </a:rPr>
              <a:t>Alessandro Giuliani e la nuova retorica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3F73D77-8380-EE97-C954-2975CC879FFC}"/>
              </a:ext>
            </a:extLst>
          </p:cNvPr>
          <p:cNvSpPr/>
          <p:nvPr/>
        </p:nvSpPr>
        <p:spPr>
          <a:xfrm>
            <a:off x="0" y="9399577"/>
            <a:ext cx="6907689" cy="50642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33AD0A3-5FB1-DAFD-5B1D-03C69FCC5B2D}"/>
              </a:ext>
            </a:extLst>
          </p:cNvPr>
          <p:cNvSpPr txBox="1"/>
          <p:nvPr/>
        </p:nvSpPr>
        <p:spPr>
          <a:xfrm>
            <a:off x="32755" y="664282"/>
            <a:ext cx="684217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506345" algn="l"/>
                <a:tab pos="3679190" algn="ctr"/>
              </a:tabLst>
            </a:pPr>
            <a:r>
              <a:rPr lang="it-IT" sz="1400" dirty="0">
                <a:solidFill>
                  <a:srgbClr val="1F497D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Convegno</a:t>
            </a:r>
          </a:p>
          <a:p>
            <a:pPr algn="ctr"/>
            <a:r>
              <a:rPr lang="it-IT" sz="1800" b="1" i="1" dirty="0">
                <a:solidFill>
                  <a:srgbClr val="1F497D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it-IT" b="1" i="1" dirty="0">
                <a:solidFill>
                  <a:srgbClr val="1F497D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cento anni di Alessandro Giuliani </a:t>
            </a:r>
            <a:r>
              <a:rPr lang="it-IT" sz="1800" dirty="0">
                <a:solidFill>
                  <a:srgbClr val="1F497D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900" dirty="0">
              <a:solidFill>
                <a:srgbClr val="1F497D"/>
              </a:solidFill>
              <a:effectLst/>
              <a:latin typeface="Garamond" panose="020204040303010108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>
                <a:solidFill>
                  <a:srgbClr val="1F497D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5-6 dicembre 2025</a:t>
            </a:r>
            <a:endParaRPr lang="it-IT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>
                <a:solidFill>
                  <a:srgbClr val="1F497D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 – </a:t>
            </a:r>
            <a:r>
              <a:rPr lang="it-IT" sz="1400" dirty="0">
                <a:solidFill>
                  <a:srgbClr val="1F497D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Palazzo Baldassini – via delle Coppelle, 35</a:t>
            </a:r>
            <a:r>
              <a:rPr lang="it-IT" sz="1400" dirty="0">
                <a:solidFill>
                  <a:srgbClr val="1F497D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egnaposto contenuto 4">
            <a:extLst>
              <a:ext uri="{FF2B5EF4-FFF2-40B4-BE49-F238E27FC236}">
                <a16:creationId xmlns:a16="http://schemas.microsoft.com/office/drawing/2014/main" id="{CC4243B0-AD9A-B95D-6808-BE4E04344892}"/>
              </a:ext>
            </a:extLst>
          </p:cNvPr>
          <p:cNvSpPr txBox="1">
            <a:spLocks/>
          </p:cNvSpPr>
          <p:nvPr/>
        </p:nvSpPr>
        <p:spPr>
          <a:xfrm>
            <a:off x="3598333" y="2294467"/>
            <a:ext cx="3158068" cy="695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1400" b="1" dirty="0">
                <a:solidFill>
                  <a:srgbClr val="2F5597"/>
                </a:solidFill>
                <a:latin typeface="Garamond"/>
                <a:cs typeface="Garamond"/>
              </a:rPr>
              <a:t>Sabato 6 dicembre - ore 9.00</a:t>
            </a:r>
            <a:endParaRPr lang="it-IT" sz="1400" dirty="0">
              <a:solidFill>
                <a:srgbClr val="2F5597"/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i="1" dirty="0">
                <a:solidFill>
                  <a:srgbClr val="2F5597"/>
                </a:solidFill>
                <a:latin typeface="Garamond"/>
                <a:cs typeface="Garamond"/>
              </a:rPr>
              <a:t>presiede e conclude</a:t>
            </a:r>
          </a:p>
          <a:p>
            <a:pPr marL="0" indent="0" algn="ctr">
              <a:buNone/>
            </a:pPr>
            <a:r>
              <a:rPr lang="it-IT" sz="1200" cap="small" dirty="0">
                <a:solidFill>
                  <a:srgbClr val="2F5597"/>
                </a:solidFill>
                <a:latin typeface="Garamond"/>
                <a:cs typeface="Garamond"/>
              </a:rPr>
              <a:t>Massimo Brutti </a:t>
            </a:r>
          </a:p>
          <a:p>
            <a:pPr marL="0" indent="0" algn="ctr">
              <a:buNone/>
            </a:pPr>
            <a:endParaRPr lang="it-IT" sz="1200" i="1" dirty="0">
              <a:solidFill>
                <a:srgbClr val="2F5597"/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i="1" dirty="0">
                <a:solidFill>
                  <a:srgbClr val="2F5597"/>
                </a:solidFill>
                <a:latin typeface="Garamond"/>
                <a:cs typeface="Garamond"/>
              </a:rPr>
              <a:t>interventi</a:t>
            </a:r>
          </a:p>
          <a:p>
            <a:pPr marL="0" indent="0" algn="ctr">
              <a:buNone/>
            </a:pPr>
            <a:r>
              <a:rPr lang="it-IT" sz="1200" cap="small" dirty="0">
                <a:solidFill>
                  <a:srgbClr val="2F5597"/>
                </a:solidFill>
                <a:latin typeface="Garamond"/>
                <a:cs typeface="Garamond"/>
              </a:rPr>
              <a:t>Angelo Antonio Cervati 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rgbClr val="2F5597"/>
                </a:solidFill>
                <a:latin typeface="Garamond"/>
                <a:cs typeface="Garamond"/>
              </a:rPr>
              <a:t>Betti Giuliani e Capograssi dopo la catastrofe</a:t>
            </a:r>
            <a:endParaRPr lang="it-IT" sz="1200" b="1" dirty="0">
              <a:solidFill>
                <a:srgbClr val="2F5597"/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rgbClr val="2F5597"/>
                </a:solidFill>
                <a:latin typeface="Garamond"/>
                <a:cs typeface="Garamond"/>
              </a:rPr>
              <a:t>Francesco Astone 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rgbClr val="2F5597"/>
                </a:solidFill>
                <a:latin typeface="Garamond"/>
                <a:cs typeface="Garamond"/>
              </a:rPr>
              <a:t>‘Regole legislative’ vs ‘regole giurisprudenziali’ nel pensiero di Alessandro Giuliani</a:t>
            </a:r>
          </a:p>
          <a:p>
            <a:pPr marL="0" indent="0" algn="ctr">
              <a:buNone/>
            </a:pPr>
            <a:endParaRPr lang="it-IT" sz="1200" dirty="0">
              <a:solidFill>
                <a:schemeClr val="accent1">
                  <a:lumMod val="75000"/>
                </a:schemeClr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rgbClr val="2F5597"/>
                </a:solidFill>
                <a:latin typeface="Garamond"/>
                <a:cs typeface="Garamond"/>
              </a:rPr>
              <a:t>Livia Giuliani 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rgbClr val="2F5597"/>
                </a:solidFill>
                <a:latin typeface="Garamond"/>
                <a:cs typeface="Garamond"/>
              </a:rPr>
              <a:t>Ordine </a:t>
            </a:r>
            <a:r>
              <a:rPr lang="it-IT" sz="1200" b="1" i="1" dirty="0" err="1">
                <a:solidFill>
                  <a:srgbClr val="2F5597"/>
                </a:solidFill>
                <a:latin typeface="Garamond"/>
                <a:cs typeface="Garamond"/>
              </a:rPr>
              <a:t>isonomico</a:t>
            </a:r>
            <a:r>
              <a:rPr lang="it-IT" sz="1200" b="1" i="1" dirty="0">
                <a:solidFill>
                  <a:srgbClr val="2F5597"/>
                </a:solidFill>
                <a:latin typeface="Garamond"/>
                <a:cs typeface="Garamond"/>
              </a:rPr>
              <a:t> e processo accusatorio</a:t>
            </a:r>
            <a:endParaRPr lang="it-IT" sz="1200" b="1" dirty="0">
              <a:solidFill>
                <a:srgbClr val="2F5597"/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endParaRPr lang="it-IT" sz="1200" cap="small" dirty="0">
              <a:solidFill>
                <a:srgbClr val="2F5597"/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rgbClr val="2F5597"/>
                </a:solidFill>
                <a:latin typeface="Garamond"/>
                <a:cs typeface="Garamond"/>
              </a:rPr>
              <a:t>Paolo Ferrua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rgbClr val="2F5597"/>
                </a:solidFill>
                <a:latin typeface="Garamond"/>
                <a:cs typeface="Garamond"/>
              </a:rPr>
              <a:t>La prova penale</a:t>
            </a:r>
            <a:r>
              <a:rPr lang="it-IT" sz="1200" b="1" dirty="0">
                <a:solidFill>
                  <a:srgbClr val="2F5597"/>
                </a:solidFill>
                <a:latin typeface="Garamond"/>
                <a:cs typeface="Garamond"/>
              </a:rPr>
              <a:t> </a:t>
            </a:r>
          </a:p>
          <a:p>
            <a:pPr marL="0" indent="0">
              <a:buNone/>
            </a:pPr>
            <a:endParaRPr lang="it-IT" sz="1200" b="1" dirty="0">
              <a:solidFill>
                <a:srgbClr val="2F5597"/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rgbClr val="2F5597"/>
                </a:solidFill>
                <a:latin typeface="Garamond"/>
                <a:cs typeface="Garamond"/>
              </a:rPr>
              <a:t>Francesco Cerrone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rgbClr val="2F5597"/>
                </a:solidFill>
                <a:latin typeface="Garamond"/>
                <a:cs typeface="Garamond"/>
              </a:rPr>
              <a:t>Da Aristotele a Vico: verità, memoria e comunicazione secondo Alessandro Giuliani</a:t>
            </a:r>
          </a:p>
          <a:p>
            <a:pPr marL="0" indent="0" algn="ctr">
              <a:buNone/>
            </a:pPr>
            <a:endParaRPr lang="it-IT" sz="1200" cap="small" dirty="0">
              <a:solidFill>
                <a:srgbClr val="2F5597"/>
              </a:solidFill>
              <a:latin typeface="Garamond"/>
              <a:cs typeface="Garamond"/>
            </a:endParaRPr>
          </a:p>
          <a:p>
            <a:pPr marL="0" indent="0" algn="ctr">
              <a:buNone/>
            </a:pPr>
            <a:r>
              <a:rPr lang="it-IT" sz="1200" cap="small" dirty="0">
                <a:solidFill>
                  <a:srgbClr val="2F5597"/>
                </a:solidFill>
                <a:latin typeface="Garamond"/>
                <a:cs typeface="Garamond"/>
              </a:rPr>
              <a:t>Alessandra Giuliani </a:t>
            </a:r>
            <a:r>
              <a:rPr lang="it-IT" sz="1200" cap="small" dirty="0" err="1">
                <a:solidFill>
                  <a:srgbClr val="2F5597"/>
                </a:solidFill>
                <a:latin typeface="Garamond"/>
                <a:cs typeface="Garamond"/>
              </a:rPr>
              <a:t>Mallart</a:t>
            </a:r>
            <a:r>
              <a:rPr lang="it-IT" sz="1200" cap="small" dirty="0">
                <a:solidFill>
                  <a:srgbClr val="2F5597"/>
                </a:solidFill>
                <a:latin typeface="Garamond"/>
                <a:cs typeface="Garamond"/>
              </a:rPr>
              <a:t> </a:t>
            </a:r>
          </a:p>
          <a:p>
            <a:pPr marL="0" indent="0">
              <a:buNone/>
            </a:pPr>
            <a:r>
              <a:rPr lang="it-IT" sz="1200" b="1" i="1" dirty="0">
                <a:solidFill>
                  <a:srgbClr val="2F5597"/>
                </a:solidFill>
                <a:latin typeface="Garamond"/>
                <a:cs typeface="Garamond"/>
              </a:rPr>
              <a:t>Conversazione sulla comunicazione umana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9DB9C16-D2FA-B00B-0792-1054C3BB20CE}"/>
              </a:ext>
            </a:extLst>
          </p:cNvPr>
          <p:cNvSpPr/>
          <p:nvPr/>
        </p:nvSpPr>
        <p:spPr>
          <a:xfrm>
            <a:off x="2" y="-84151"/>
            <a:ext cx="6544234" cy="69257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14F72668-760C-DB33-E6CB-EF64065C7ED3}"/>
              </a:ext>
            </a:extLst>
          </p:cNvPr>
          <p:cNvSpPr txBox="1"/>
          <p:nvPr/>
        </p:nvSpPr>
        <p:spPr>
          <a:xfrm>
            <a:off x="-1" y="9241718"/>
            <a:ext cx="690768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200" i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it-IT" sz="1200" i="1" dirty="0">
                <a:solidFill>
                  <a:schemeClr val="bg1"/>
                </a:solidFill>
                <a:latin typeface="Garamond" panose="02020404030301010803" pitchFamily="18" charset="0"/>
              </a:rPr>
              <a:t>			Segreteria e coordinamento: 	</a:t>
            </a:r>
            <a:r>
              <a:rPr lang="it-IT" sz="1200" i="1" dirty="0" err="1">
                <a:solidFill>
                  <a:schemeClr val="bg1"/>
                </a:solidFill>
                <a:latin typeface="Garamond" panose="02020404030301010803" pitchFamily="18" charset="0"/>
              </a:rPr>
              <a:t>segreteria.emiliobetti@gmail.com</a:t>
            </a:r>
            <a:endParaRPr lang="it-IT" sz="1200" i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it-IT" sz="1100" dirty="0">
                <a:solidFill>
                  <a:schemeClr val="bg1"/>
                </a:solidFill>
                <a:latin typeface="Garamond" panose="02020404030301010803" pitchFamily="18" charset="0"/>
              </a:rPr>
              <a:t>                    </a:t>
            </a:r>
            <a:endParaRPr lang="it-IT" sz="1100" i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it-IT" sz="1100" i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it-IT" sz="1100" i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2459358-40AF-37ED-612C-43E1529C5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31572"/>
            <a:ext cx="1181100" cy="572936"/>
          </a:xfrm>
          <a:prstGeom prst="rect">
            <a:avLst/>
          </a:prstGeom>
        </p:spPr>
      </p:pic>
      <p:pic>
        <p:nvPicPr>
          <p:cNvPr id="2" name="Immagine 1" descr="Immagine che contiene Carattere, testo, Elementi grafici, schermata&#10;&#10;Descrizione generata automaticamente">
            <a:extLst>
              <a:ext uri="{FF2B5EF4-FFF2-40B4-BE49-F238E27FC236}">
                <a16:creationId xmlns:a16="http://schemas.microsoft.com/office/drawing/2014/main" id="{1699E51E-57BB-C845-D9E1-CA9EF98637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367" y="-54061"/>
            <a:ext cx="1051786" cy="639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61516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2967</TotalTime>
  <Words>204</Words>
  <Application>Microsoft Office PowerPoint</Application>
  <PresentationFormat>A4 (21x29,7 cm)</PresentationFormat>
  <Paragraphs>53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Garamond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LORENZA GROSSI</dc:creator>
  <cp:lastModifiedBy>Segreteria (Studio Legale Francesco Astone e Associati)</cp:lastModifiedBy>
  <cp:revision>34</cp:revision>
  <cp:lastPrinted>2022-09-27T06:33:31Z</cp:lastPrinted>
  <dcterms:created xsi:type="dcterms:W3CDTF">2022-09-21T13:02:27Z</dcterms:created>
  <dcterms:modified xsi:type="dcterms:W3CDTF">2025-09-19T16:36:24Z</dcterms:modified>
</cp:coreProperties>
</file>